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260" r:id="rId5"/>
    <p:sldId id="263" r:id="rId6"/>
    <p:sldId id="258" r:id="rId7"/>
    <p:sldId id="265" r:id="rId8"/>
    <p:sldId id="261" r:id="rId9"/>
    <p:sldId id="266" r:id="rId10"/>
    <p:sldId id="264" r:id="rId11"/>
    <p:sldId id="259" r:id="rId12"/>
    <p:sldId id="274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>
      <p:cViewPr varScale="1">
        <p:scale>
          <a:sx n="108" d="100"/>
          <a:sy n="108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BB32C-7AD6-4E63-893C-4DCCDB6A5C39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13EE-C779-4D89-9947-387579D96B20}" type="slidenum">
              <a:rPr lang="da-DK" smtClean="0"/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Source</a:t>
            </a:r>
            <a:r>
              <a:rPr lang="da-DK" dirty="0"/>
              <a:t>: https://www.logicsupply.com/explore/io-hub/connecting-the-iot-mqtt-coap-protocols/</a:t>
            </a: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B13EE-C779-4D89-9947-387579D96B20}" type="slidenum">
              <a:rPr lang="da-DK" smtClean="0"/>
              <a:t>20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9ED9-EB8C-4A12-BF90-24BD9BF75901}" type="datetimeFigureOut">
              <a:rPr lang="da-DK" smtClean="0"/>
              <a:t>26/08/2019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214-3D96-48FF-8045-ABDA0716DCD2}" type="slidenum">
              <a:rPr lang="da-DK" smtClean="0"/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slideshow/embed_code/4575508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jpe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Internet of </a:t>
            </a:r>
            <a:r>
              <a:rPr lang="da-DK" dirty="0" err="1"/>
              <a:t>Things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err="1"/>
              <a:t>with</a:t>
            </a:r>
            <a:r>
              <a:rPr lang="da-DK" dirty="0"/>
              <a:t> </a:t>
            </a:r>
            <a:r>
              <a:rPr lang="da-DK" dirty="0" err="1"/>
              <a:t>Raspberry</a:t>
            </a:r>
            <a:r>
              <a:rPr lang="da-DK" dirty="0"/>
              <a:t> Pi</a:t>
            </a:r>
          </a:p>
          <a:p>
            <a:endParaRPr lang="da-DK" dirty="0"/>
          </a:p>
          <a:p>
            <a:r>
              <a:rPr lang="da-DK" dirty="0"/>
              <a:t>An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IoT</a:t>
            </a:r>
            <a:r>
              <a:rPr lang="da-DK" dirty="0"/>
              <a:t> and the </a:t>
            </a:r>
            <a:r>
              <a:rPr lang="da-DK" dirty="0" err="1"/>
              <a:t>scope</a:t>
            </a:r>
            <a:r>
              <a:rPr lang="da-DK" dirty="0"/>
              <a:t> of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course</a:t>
            </a:r>
            <a:endParaRPr lang="da-D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ECDB3E25-3A02-BB45-87BC-CB4B6A6F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3075"/>
            <a:ext cx="6111056" cy="6343121"/>
          </a:xfrm>
          <a:prstGeom prst="rect">
            <a:avLst/>
          </a:prstGeom>
        </p:spPr>
      </p:pic>
      <p:pic>
        <p:nvPicPr>
          <p:cNvPr id="6146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1310" t="7083" r="64619" b="4378"/>
          <a:stretch>
            <a:fillRect/>
          </a:stretch>
        </p:blipFill>
        <p:spPr bwMode="auto">
          <a:xfrm>
            <a:off x="467544" y="332656"/>
            <a:ext cx="1872208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170" name="Picture 2" descr="Image result for iot network technolog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63025" cy="6905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33794" name="Picture 2" descr="com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052736"/>
            <a:ext cx="6886764" cy="5544616"/>
          </a:xfrm>
          <a:prstGeom prst="rect">
            <a:avLst/>
          </a:prstGeom>
          <a:noFill/>
        </p:spPr>
      </p:pic>
      <p:pic>
        <p:nvPicPr>
          <p:cNvPr id="5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1310" t="7083" r="64619" b="4378"/>
          <a:stretch>
            <a:fillRect/>
          </a:stretch>
        </p:blipFill>
        <p:spPr bwMode="auto">
          <a:xfrm>
            <a:off x="395536" y="332656"/>
            <a:ext cx="1872208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iot gatew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46959" y="1196752"/>
            <a:ext cx="9843495" cy="5661248"/>
          </a:xfrm>
          <a:prstGeom prst="rect">
            <a:avLst/>
          </a:prstGeom>
          <a:noFill/>
        </p:spPr>
      </p:pic>
      <p:pic>
        <p:nvPicPr>
          <p:cNvPr id="5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35280" t="6811" r="34481" b="11461"/>
          <a:stretch>
            <a:fillRect/>
          </a:stretch>
        </p:blipFill>
        <p:spPr bwMode="auto">
          <a:xfrm>
            <a:off x="395536" y="188640"/>
            <a:ext cx="1368152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 for iot gatew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60648"/>
            <a:ext cx="9260317" cy="6336704"/>
          </a:xfrm>
          <a:prstGeom prst="rect">
            <a:avLst/>
          </a:prstGeom>
          <a:noFill/>
        </p:spPr>
      </p:pic>
      <p:pic>
        <p:nvPicPr>
          <p:cNvPr id="5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35280" t="6811" r="34481" b="11461"/>
          <a:stretch>
            <a:fillRect/>
          </a:stretch>
        </p:blipFill>
        <p:spPr bwMode="auto">
          <a:xfrm>
            <a:off x="395536" y="188640"/>
            <a:ext cx="1368152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  <p:pic>
        <p:nvPicPr>
          <p:cNvPr id="29698" name="Picture 2" descr="eclipse-iot-2018-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556792"/>
            <a:ext cx="9405369" cy="53012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clipse-iot-2018-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296724" cy="5445224"/>
          </a:xfrm>
          <a:prstGeom prst="rect">
            <a:avLst/>
          </a:prstGeom>
          <a:noFill/>
        </p:spPr>
      </p:pic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clipse-iot-2018-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8075"/>
            <a:ext cx="9468544" cy="5299925"/>
          </a:xfrm>
          <a:prstGeom prst="rect">
            <a:avLst/>
          </a:prstGeom>
          <a:noFill/>
        </p:spPr>
      </p:pic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  <p:pic>
        <p:nvPicPr>
          <p:cNvPr id="31746" name="Picture 2" descr="eclipse-iot-2018-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628801"/>
            <a:ext cx="9089129" cy="52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  <p:pic>
        <p:nvPicPr>
          <p:cNvPr id="32770" name="Picture 2" descr="Simon_ford_arm_and_the_open_internet_of_things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604448" cy="4800552"/>
          </a:xfrm>
          <a:prstGeom prst="rect">
            <a:avLst/>
          </a:prstGeom>
          <a:noFill/>
        </p:spPr>
      </p:pic>
      <p:sp>
        <p:nvSpPr>
          <p:cNvPr id="5" name="Rektangel 4"/>
          <p:cNvSpPr/>
          <p:nvPr/>
        </p:nvSpPr>
        <p:spPr>
          <a:xfrm>
            <a:off x="0" y="6488668"/>
            <a:ext cx="615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Credit: </a:t>
            </a:r>
            <a:r>
              <a:rPr lang="en-US" dirty="0">
                <a:hlinkClick r:id="rId4"/>
              </a:rPr>
              <a:t>Simon Ford - Director of </a:t>
            </a:r>
            <a:r>
              <a:rPr lang="en-US" dirty="0" err="1">
                <a:hlinkClick r:id="rId4"/>
              </a:rPr>
              <a:t>IoT</a:t>
            </a:r>
            <a:r>
              <a:rPr lang="en-US" dirty="0">
                <a:hlinkClick r:id="rId4"/>
              </a:rPr>
              <a:t> Platforms ARM</a:t>
            </a:r>
            <a:endParaRPr lang="da-DK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IoT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Googles</a:t>
            </a:r>
            <a:r>
              <a:rPr lang="da-DK" dirty="0"/>
              <a:t> ”definition”</a:t>
            </a:r>
          </a:p>
          <a:p>
            <a:pPr>
              <a:buNone/>
            </a:pPr>
            <a:r>
              <a:rPr lang="en-US" sz="2400" i="1" dirty="0"/>
              <a:t>“Internet of Things (</a:t>
            </a:r>
            <a:r>
              <a:rPr lang="en-US" sz="2400" i="1" dirty="0" err="1"/>
              <a:t>IoT</a:t>
            </a:r>
            <a:r>
              <a:rPr lang="en-US" sz="2400" i="1" dirty="0"/>
              <a:t>) is a </a:t>
            </a:r>
            <a:r>
              <a:rPr lang="en-US" sz="2400" b="1" i="1" dirty="0"/>
              <a:t>sprawling set of technologies </a:t>
            </a:r>
            <a:r>
              <a:rPr lang="en-US" sz="2400" i="1" dirty="0"/>
              <a:t>and use cases that has </a:t>
            </a:r>
            <a:r>
              <a:rPr lang="en-US" sz="2400" b="1" i="1" dirty="0"/>
              <a:t>no clear, single definition</a:t>
            </a:r>
            <a:r>
              <a:rPr lang="en-US" sz="2400" i="1" dirty="0"/>
              <a:t>. One workable view frames </a:t>
            </a:r>
            <a:r>
              <a:rPr lang="en-US" sz="2400" i="1" dirty="0" err="1"/>
              <a:t>IoT</a:t>
            </a:r>
            <a:r>
              <a:rPr lang="en-US" sz="2400" i="1" dirty="0"/>
              <a:t> as the use of network-connected devices, embedded in the physical environment, to improve some existing process or to enable a new scenario not previously possible.”</a:t>
            </a:r>
            <a:endParaRPr lang="da-DK" sz="2400" i="1" dirty="0"/>
          </a:p>
        </p:txBody>
      </p:sp>
      <p:pic>
        <p:nvPicPr>
          <p:cNvPr id="1026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005064"/>
            <a:ext cx="6768752" cy="25044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0" y="863994"/>
          <a:ext cx="9144000" cy="599400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3194">
                <a:tc>
                  <a:txBody>
                    <a:bodyPr/>
                    <a:lstStyle/>
                    <a:p>
                      <a:pPr algn="ctr" fontAlgn="t"/>
                      <a:endParaRPr lang="da-DK" sz="1600" b="0" dirty="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1" dirty="0">
                          <a:solidFill>
                            <a:srgbClr val="FF6600"/>
                          </a:solidFill>
                        </a:rPr>
                        <a:t>MQTT</a:t>
                      </a:r>
                      <a:endParaRPr lang="da-DK" sz="1600" b="0" dirty="0"/>
                    </a:p>
                    <a:p>
                      <a:pPr algn="l" fontAlgn="t"/>
                      <a:endParaRPr lang="da-DK" sz="1600" b="0" dirty="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1" dirty="0" err="1">
                          <a:solidFill>
                            <a:srgbClr val="FF6600"/>
                          </a:solidFill>
                        </a:rPr>
                        <a:t>CoAP</a:t>
                      </a:r>
                      <a:endParaRPr lang="da-DK" sz="1600" b="0" dirty="0"/>
                    </a:p>
                    <a:p>
                      <a:endParaRPr lang="da-DK" sz="1600" dirty="0"/>
                    </a:p>
                  </a:txBody>
                  <a:tcPr marL="10042" marR="10042" marT="5021" marB="5021">
                    <a:lnL>
                      <a:noFill/>
                    </a:lnL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Established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1999 (2013 OASIS standard)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2014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Messaging Pattern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Publish/subscribe via message broker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Request/response (client-server)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Transport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Transmission Control Protocol (TCP)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User Datagram Protocol (UDP)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Security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SSL/TLS over TCP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1600" b="0"/>
                        <a:t>DTLS over UDP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Strengths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/>
                        <a:t>Broker architecture can simplify management; TCP and quality of service options enable robust message delivery</a:t>
                      </a:r>
                      <a:endParaRPr lang="en-US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/>
                        <a:t>Fast and efficient due to reliance on low-overhead UDP; RESTful model is welcoming to developers and provides for integrated resource discovery</a:t>
                      </a:r>
                      <a:endParaRPr lang="en-US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194">
                <a:tc>
                  <a:txBody>
                    <a:bodyPr/>
                    <a:lstStyle/>
                    <a:p>
                      <a:pPr fontAlgn="t"/>
                      <a:r>
                        <a:rPr lang="da-DK" sz="1600" b="1"/>
                        <a:t>Weaknesses</a:t>
                      </a:r>
                      <a:endParaRPr lang="da-DK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/>
                        <a:t>Always-on TCP connections limit utility for low-power devices; SSL/TLS encryption a poor match for constrained clients</a:t>
                      </a:r>
                      <a:endParaRPr lang="en-US" sz="160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/>
                        <a:t>Lacks the reliability and service guarantees of TCP-based MQTT</a:t>
                      </a:r>
                      <a:endParaRPr lang="en-US" sz="1600" dirty="0"/>
                    </a:p>
                  </a:txBody>
                  <a:tcPr marL="8369" marR="8369" marT="8369" marB="836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66482" t="14376" r="3731" b="10868"/>
          <a:stretch>
            <a:fillRect/>
          </a:stretch>
        </p:blipFill>
        <p:spPr bwMode="auto">
          <a:xfrm>
            <a:off x="323528" y="332656"/>
            <a:ext cx="1473394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42" name="Picture 2" descr="Image result for iot de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265" y="620688"/>
            <a:ext cx="9298785" cy="5229200"/>
          </a:xfrm>
          <a:prstGeom prst="rect">
            <a:avLst/>
          </a:prstGeom>
          <a:noFill/>
        </p:spPr>
      </p:pic>
      <p:sp>
        <p:nvSpPr>
          <p:cNvPr id="5" name="Rektangel 4"/>
          <p:cNvSpPr/>
          <p:nvPr/>
        </p:nvSpPr>
        <p:spPr>
          <a:xfrm>
            <a:off x="251520" y="602128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Selim</a:t>
            </a:r>
            <a:r>
              <a:rPr lang="en-US" dirty="0"/>
              <a:t>, Mohamed, </a:t>
            </a:r>
            <a:r>
              <a:rPr lang="en-US" i="1" dirty="0"/>
              <a:t>“An Empirical Analysis on the </a:t>
            </a:r>
            <a:r>
              <a:rPr lang="en-US" i="1" dirty="0" err="1"/>
              <a:t>Microservices</a:t>
            </a:r>
            <a:r>
              <a:rPr lang="en-US" i="1" dirty="0"/>
              <a:t> Architecture Pattern and Service-Oriented Architecture”</a:t>
            </a:r>
            <a:r>
              <a:rPr lang="en-US" dirty="0"/>
              <a:t>, Bachelor Thesis, 2016</a:t>
            </a:r>
            <a:endParaRPr lang="da-DK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iot de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16" y="0"/>
            <a:ext cx="9145016" cy="6839420"/>
          </a:xfrm>
          <a:prstGeom prst="rect">
            <a:avLst/>
          </a:prstGeom>
          <a:noFill/>
        </p:spPr>
      </p:pic>
      <p:sp>
        <p:nvSpPr>
          <p:cNvPr id="5" name="Ellipse 4"/>
          <p:cNvSpPr/>
          <p:nvPr/>
        </p:nvSpPr>
        <p:spPr>
          <a:xfrm>
            <a:off x="1403648" y="5373216"/>
            <a:ext cx="576064" cy="288032"/>
          </a:xfrm>
          <a:prstGeom prst="ellipse">
            <a:avLst/>
          </a:prstGeom>
          <a:solidFill>
            <a:srgbClr val="C00000">
              <a:alpha val="16000"/>
            </a:srgb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/>
          <p:cNvSpPr/>
          <p:nvPr/>
        </p:nvSpPr>
        <p:spPr>
          <a:xfrm>
            <a:off x="2195736" y="5949280"/>
            <a:ext cx="576064" cy="288032"/>
          </a:xfrm>
          <a:prstGeom prst="ellipse">
            <a:avLst/>
          </a:prstGeom>
          <a:solidFill>
            <a:srgbClr val="C00000">
              <a:alpha val="16000"/>
            </a:srgb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/>
          <p:cNvSpPr/>
          <p:nvPr/>
        </p:nvSpPr>
        <p:spPr>
          <a:xfrm>
            <a:off x="179512" y="5589240"/>
            <a:ext cx="576064" cy="288032"/>
          </a:xfrm>
          <a:prstGeom prst="ellipse">
            <a:avLst/>
          </a:prstGeom>
          <a:solidFill>
            <a:srgbClr val="C00000">
              <a:alpha val="16000"/>
            </a:srgb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/>
          <p:cNvSpPr/>
          <p:nvPr/>
        </p:nvSpPr>
        <p:spPr>
          <a:xfrm>
            <a:off x="0" y="6093296"/>
            <a:ext cx="251520" cy="432048"/>
          </a:xfrm>
          <a:prstGeom prst="ellipse">
            <a:avLst/>
          </a:prstGeom>
          <a:solidFill>
            <a:srgbClr val="C00000">
              <a:alpha val="16000"/>
            </a:srgb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Technologies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course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/>
              <a:t>Raspberry</a:t>
            </a:r>
            <a:r>
              <a:rPr lang="da-DK" dirty="0"/>
              <a:t> Pi </a:t>
            </a:r>
            <a:r>
              <a:rPr lang="da-DK" dirty="0" err="1"/>
              <a:t>setup</a:t>
            </a:r>
            <a:r>
              <a:rPr lang="da-DK" dirty="0"/>
              <a:t> (</a:t>
            </a:r>
            <a:r>
              <a:rPr lang="da-DK" dirty="0" err="1"/>
              <a:t>Raspbian</a:t>
            </a:r>
            <a:r>
              <a:rPr lang="da-DK" dirty="0"/>
              <a:t> Linux)</a:t>
            </a:r>
          </a:p>
          <a:p>
            <a:r>
              <a:rPr lang="da-DK" dirty="0" err="1"/>
              <a:t>Raspberry</a:t>
            </a:r>
            <a:r>
              <a:rPr lang="da-DK" dirty="0"/>
              <a:t> GPIO, for sensors and </a:t>
            </a:r>
            <a:r>
              <a:rPr lang="da-DK" dirty="0" err="1"/>
              <a:t>actuators</a:t>
            </a:r>
            <a:endParaRPr lang="da-DK" dirty="0"/>
          </a:p>
          <a:p>
            <a:r>
              <a:rPr lang="da-DK" dirty="0"/>
              <a:t>Python3</a:t>
            </a:r>
          </a:p>
          <a:p>
            <a:r>
              <a:rPr lang="da-DK" dirty="0" err="1"/>
              <a:t>Basic</a:t>
            </a:r>
            <a:r>
              <a:rPr lang="da-DK" dirty="0"/>
              <a:t> </a:t>
            </a:r>
            <a:r>
              <a:rPr lang="da-DK" dirty="0" err="1"/>
              <a:t>electronics</a:t>
            </a:r>
            <a:endParaRPr lang="da-DK" dirty="0"/>
          </a:p>
          <a:p>
            <a:r>
              <a:rPr lang="da-DK" dirty="0"/>
              <a:t>MQTT, </a:t>
            </a:r>
            <a:r>
              <a:rPr lang="da-DK" dirty="0" err="1"/>
              <a:t>publish/subscribe</a:t>
            </a:r>
            <a:r>
              <a:rPr lang="da-DK" dirty="0"/>
              <a:t> </a:t>
            </a:r>
            <a:r>
              <a:rPr lang="da-DK" dirty="0" err="1"/>
              <a:t>async</a:t>
            </a:r>
            <a:r>
              <a:rPr lang="da-DK" dirty="0"/>
              <a:t> </a:t>
            </a:r>
            <a:r>
              <a:rPr lang="da-DK" dirty="0" err="1"/>
              <a:t>messaging</a:t>
            </a:r>
            <a:endParaRPr lang="da-DK" dirty="0"/>
          </a:p>
          <a:p>
            <a:r>
              <a:rPr lang="da-DK" dirty="0"/>
              <a:t>Data </a:t>
            </a:r>
            <a:r>
              <a:rPr lang="da-DK" dirty="0" err="1"/>
              <a:t>aggregation</a:t>
            </a:r>
            <a:r>
              <a:rPr lang="da-DK" dirty="0"/>
              <a:t> and management</a:t>
            </a:r>
          </a:p>
          <a:p>
            <a:r>
              <a:rPr lang="da-DK" dirty="0"/>
              <a:t>REST service</a:t>
            </a:r>
          </a:p>
          <a:p>
            <a:r>
              <a:rPr lang="da-DK" dirty="0"/>
              <a:t>Web </a:t>
            </a:r>
            <a:r>
              <a:rPr lang="da-DK" dirty="0" err="1"/>
              <a:t>presentation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 l="1310" t="7083" r="64619" b="4378"/>
          <a:stretch>
            <a:fillRect/>
          </a:stretch>
        </p:blipFill>
        <p:spPr bwMode="auto">
          <a:xfrm>
            <a:off x="467544" y="332656"/>
            <a:ext cx="1872208" cy="1800200"/>
          </a:xfrm>
          <a:prstGeom prst="rect">
            <a:avLst/>
          </a:prstGeom>
          <a:noFill/>
        </p:spPr>
      </p:pic>
      <p:pic>
        <p:nvPicPr>
          <p:cNvPr id="6148" name="Picture 4" descr="Three componen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88840"/>
            <a:ext cx="7956376" cy="4692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Image result for raspberry pi"/>
          <p:cNvPicPr>
            <a:picLocks noChangeAspect="1" noChangeArrowheads="1"/>
          </p:cNvPicPr>
          <p:nvPr/>
        </p:nvPicPr>
        <p:blipFill>
          <a:blip r:embed="rId2" cstate="print"/>
          <a:srcRect l="9347" t="12850" r="8399" b="19685"/>
          <a:stretch>
            <a:fillRect/>
          </a:stretch>
        </p:blipFill>
        <p:spPr bwMode="auto">
          <a:xfrm>
            <a:off x="5796136" y="0"/>
            <a:ext cx="3168352" cy="1512168"/>
          </a:xfrm>
          <a:prstGeom prst="rect">
            <a:avLst/>
          </a:prstGeom>
          <a:noFill/>
        </p:spPr>
      </p:pic>
      <p:pic>
        <p:nvPicPr>
          <p:cNvPr id="22530" name="Picture 2" descr="Image result for edison int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409728"/>
            <a:ext cx="2448272" cy="2448272"/>
          </a:xfrm>
          <a:prstGeom prst="rect">
            <a:avLst/>
          </a:prstGeom>
          <a:noFill/>
        </p:spPr>
      </p:pic>
      <p:sp>
        <p:nvSpPr>
          <p:cNvPr id="14" name="Tekstboks 13"/>
          <p:cNvSpPr txBox="1"/>
          <p:nvPr/>
        </p:nvSpPr>
        <p:spPr>
          <a:xfrm>
            <a:off x="0" y="1844824"/>
            <a:ext cx="298782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4800" dirty="0" err="1"/>
              <a:t>Teensy</a:t>
            </a:r>
            <a:endParaRPr lang="da-DK" sz="4800" dirty="0"/>
          </a:p>
        </p:txBody>
      </p:sp>
      <p:pic>
        <p:nvPicPr>
          <p:cNvPr id="22534" name="Picture 6" descr="Image result for arduino version mini micro meg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17360"/>
            <a:ext cx="4716016" cy="3540640"/>
          </a:xfrm>
          <a:prstGeom prst="rect">
            <a:avLst/>
          </a:prstGeom>
          <a:noFill/>
        </p:spPr>
      </p:pic>
      <p:pic>
        <p:nvPicPr>
          <p:cNvPr id="6146" name="Picture 2" descr="Three components"/>
          <p:cNvPicPr>
            <a:picLocks noChangeAspect="1" noChangeArrowheads="1"/>
          </p:cNvPicPr>
          <p:nvPr/>
        </p:nvPicPr>
        <p:blipFill>
          <a:blip r:embed="rId5" cstate="print"/>
          <a:srcRect l="1310" t="7083" r="64619" b="4378"/>
          <a:stretch>
            <a:fillRect/>
          </a:stretch>
        </p:blipFill>
        <p:spPr bwMode="auto">
          <a:xfrm>
            <a:off x="467544" y="332656"/>
            <a:ext cx="1872208" cy="1800200"/>
          </a:xfrm>
          <a:prstGeom prst="rect">
            <a:avLst/>
          </a:prstGeom>
          <a:noFill/>
        </p:spPr>
      </p:pic>
      <p:pic>
        <p:nvPicPr>
          <p:cNvPr id="22536" name="Picture 8" descr="https://www.arduinostarterkits.com/wp-content/uploads/2017/04/Photon-wo-Headers-WiFi-Module-sideview-resized_640x480-300x22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747589"/>
            <a:ext cx="2304256" cy="1728192"/>
          </a:xfrm>
          <a:prstGeom prst="rect">
            <a:avLst/>
          </a:prstGeom>
          <a:noFill/>
        </p:spPr>
      </p:pic>
      <p:pic>
        <p:nvPicPr>
          <p:cNvPr id="22544" name="Picture 16" descr="MSP430"/>
          <p:cNvPicPr>
            <a:picLocks noChangeAspect="1" noChangeArrowheads="1"/>
          </p:cNvPicPr>
          <p:nvPr/>
        </p:nvPicPr>
        <p:blipFill>
          <a:blip r:embed="rId7" cstate="print"/>
          <a:srcRect l="27720" t="5423" r="26921" b="8402"/>
          <a:stretch>
            <a:fillRect/>
          </a:stretch>
        </p:blipFill>
        <p:spPr bwMode="auto">
          <a:xfrm>
            <a:off x="7524328" y="4869160"/>
            <a:ext cx="1296144" cy="1584176"/>
          </a:xfrm>
          <a:prstGeom prst="rect">
            <a:avLst/>
          </a:prstGeom>
          <a:noFill/>
        </p:spPr>
      </p:pic>
      <p:pic>
        <p:nvPicPr>
          <p:cNvPr id="22546" name="Picture 18" descr="STM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200000">
            <a:off x="6960705" y="2408447"/>
            <a:ext cx="1305392" cy="2050354"/>
          </a:xfrm>
          <a:prstGeom prst="rect">
            <a:avLst/>
          </a:prstGeom>
          <a:noFill/>
        </p:spPr>
      </p:pic>
      <p:sp>
        <p:nvSpPr>
          <p:cNvPr id="13" name="Tekstboks 12"/>
          <p:cNvSpPr txBox="1"/>
          <p:nvPr/>
        </p:nvSpPr>
        <p:spPr>
          <a:xfrm>
            <a:off x="899592" y="3429000"/>
            <a:ext cx="298782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4800" dirty="0" err="1"/>
              <a:t>Arduionos</a:t>
            </a:r>
            <a:endParaRPr lang="da-DK" sz="4800" dirty="0"/>
          </a:p>
        </p:txBody>
      </p:sp>
      <p:pic>
        <p:nvPicPr>
          <p:cNvPr id="22540" name="Picture 12" descr="https://www.arduinostarterkits.com/wp-content/uploads/2017/04/Teensy-300x8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2564904"/>
            <a:ext cx="2857500" cy="819151"/>
          </a:xfrm>
          <a:prstGeom prst="rect">
            <a:avLst/>
          </a:prstGeom>
          <a:noFill/>
        </p:spPr>
      </p:pic>
      <p:pic>
        <p:nvPicPr>
          <p:cNvPr id="22538" name="Picture 10" descr="https://www.arduinostarterkits.com/wp-content/uploads/2017/04/SparkFun-ESP8266-Thing-Dev-Board-300x30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63888" y="1988840"/>
            <a:ext cx="1921396" cy="1921396"/>
          </a:xfrm>
          <a:prstGeom prst="rect">
            <a:avLst/>
          </a:prstGeom>
          <a:noFill/>
        </p:spPr>
      </p:pic>
      <p:sp>
        <p:nvSpPr>
          <p:cNvPr id="15" name="Tekstboks 14"/>
          <p:cNvSpPr txBox="1"/>
          <p:nvPr/>
        </p:nvSpPr>
        <p:spPr>
          <a:xfrm>
            <a:off x="2339752" y="260648"/>
            <a:ext cx="29878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3200" dirty="0" err="1"/>
              <a:t>Particle</a:t>
            </a:r>
            <a:r>
              <a:rPr lang="da-DK" sz="3200" dirty="0"/>
              <a:t> </a:t>
            </a:r>
            <a:r>
              <a:rPr lang="da-DK" sz="3200" dirty="0" err="1"/>
              <a:t>Photon</a:t>
            </a:r>
            <a:endParaRPr lang="da-DK" sz="3200" dirty="0"/>
          </a:p>
        </p:txBody>
      </p:sp>
      <p:sp>
        <p:nvSpPr>
          <p:cNvPr id="16" name="Tekstboks 15"/>
          <p:cNvSpPr txBox="1"/>
          <p:nvPr/>
        </p:nvSpPr>
        <p:spPr>
          <a:xfrm>
            <a:off x="3995936" y="1700808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ESP8266</a:t>
            </a:r>
          </a:p>
        </p:txBody>
      </p:sp>
      <p:sp>
        <p:nvSpPr>
          <p:cNvPr id="17" name="Tekstboks 16"/>
          <p:cNvSpPr txBox="1"/>
          <p:nvPr/>
        </p:nvSpPr>
        <p:spPr>
          <a:xfrm>
            <a:off x="6300192" y="1340768"/>
            <a:ext cx="2555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Raspberry</a:t>
            </a:r>
            <a:r>
              <a:rPr lang="da-DK" sz="3200" dirty="0"/>
              <a:t> Pi</a:t>
            </a:r>
          </a:p>
        </p:txBody>
      </p:sp>
      <p:sp>
        <p:nvSpPr>
          <p:cNvPr id="18" name="Tekstboks 17"/>
          <p:cNvSpPr txBox="1"/>
          <p:nvPr/>
        </p:nvSpPr>
        <p:spPr>
          <a:xfrm>
            <a:off x="4283968" y="4149080"/>
            <a:ext cx="2555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Intel Edison</a:t>
            </a:r>
          </a:p>
        </p:txBody>
      </p:sp>
      <p:sp>
        <p:nvSpPr>
          <p:cNvPr id="19" name="Tekstboks 18"/>
          <p:cNvSpPr txBox="1"/>
          <p:nvPr/>
        </p:nvSpPr>
        <p:spPr>
          <a:xfrm>
            <a:off x="7308304" y="4428401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MSP430</a:t>
            </a:r>
          </a:p>
        </p:txBody>
      </p:sp>
      <p:sp>
        <p:nvSpPr>
          <p:cNvPr id="20" name="Tekstboks 19"/>
          <p:cNvSpPr txBox="1"/>
          <p:nvPr/>
        </p:nvSpPr>
        <p:spPr>
          <a:xfrm>
            <a:off x="6732240" y="2276872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STM32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5278"/>
              </p:ext>
            </p:extLst>
          </p:nvPr>
        </p:nvGraphicFramePr>
        <p:xfrm>
          <a:off x="2" y="1294347"/>
          <a:ext cx="9143998" cy="5563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45">
                <a:tc>
                  <a:txBody>
                    <a:bodyPr/>
                    <a:lstStyle/>
                    <a:p>
                      <a:r>
                        <a:rPr lang="da-DK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Processor </a:t>
                      </a:r>
                      <a:r>
                        <a:rPr lang="da-DK" dirty="0" err="1"/>
                        <a:t>clock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System /Flash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I/0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816">
                <a:tc>
                  <a:txBody>
                    <a:bodyPr/>
                    <a:lstStyle/>
                    <a:p>
                      <a:r>
                        <a:rPr lang="da-DK" sz="1600" dirty="0" err="1"/>
                        <a:t>Arduino</a:t>
                      </a:r>
                      <a:r>
                        <a:rPr lang="da-DK" sz="1600" dirty="0"/>
                        <a:t>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16 </a:t>
                      </a:r>
                      <a:r>
                        <a:rPr lang="da-DK" sz="1600" dirty="0" err="1"/>
                        <a:t>Mhz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2kB/32kB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SPI I2C UART 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89">
                <a:tc>
                  <a:txBody>
                    <a:bodyPr/>
                    <a:lstStyle/>
                    <a:p>
                      <a:r>
                        <a:rPr lang="da-DK" sz="1600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26-52 </a:t>
                      </a:r>
                      <a:r>
                        <a:rPr lang="da-DK" sz="1600" dirty="0" err="1"/>
                        <a:t>Mhz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45kB/126MB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/>
                        <a:t>WiFi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dirty="0"/>
                        <a:t>UART GPIO</a:t>
                      </a:r>
                    </a:p>
                    <a:p>
                      <a:endParaRPr lang="da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613">
                <a:tc>
                  <a:txBody>
                    <a:bodyPr/>
                    <a:lstStyle/>
                    <a:p>
                      <a:r>
                        <a:rPr lang="da-DK" sz="1600" dirty="0" err="1"/>
                        <a:t>Raspberry</a:t>
                      </a:r>
                      <a:r>
                        <a:rPr lang="da-DK" sz="1600" dirty="0"/>
                        <a:t> Pi 3</a:t>
                      </a:r>
                      <a:r>
                        <a:rPr lang="da-DK" sz="1600" baseline="0" dirty="0"/>
                        <a:t> model B+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dirty="0"/>
                        <a:t>1.2 </a:t>
                      </a:r>
                      <a:r>
                        <a:rPr lang="da-DK" sz="1600" dirty="0" err="1"/>
                        <a:t>Ghz</a:t>
                      </a:r>
                      <a:r>
                        <a:rPr lang="da-DK" sz="1600" baseline="0" dirty="0"/>
                        <a:t> </a:t>
                      </a:r>
                      <a:r>
                        <a:rPr lang="da-DK" sz="1600" baseline="0" dirty="0" err="1"/>
                        <a:t>quad</a:t>
                      </a:r>
                      <a:endParaRPr lang="da-DK" sz="1600" dirty="0"/>
                    </a:p>
                    <a:p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dirty="0"/>
                        <a:t>Ethernet, </a:t>
                      </a:r>
                      <a:r>
                        <a:rPr lang="da-DK" sz="1600" dirty="0" err="1"/>
                        <a:t>WiFi</a:t>
                      </a:r>
                      <a:r>
                        <a:rPr lang="da-DK" sz="1600" dirty="0"/>
                        <a:t>, </a:t>
                      </a:r>
                      <a:r>
                        <a:rPr lang="da-DK" sz="1600" dirty="0" err="1"/>
                        <a:t>Bluetooth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dirty="0"/>
                        <a:t>SPI DSI I2C UART 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89">
                <a:tc>
                  <a:txBody>
                    <a:bodyPr/>
                    <a:lstStyle/>
                    <a:p>
                      <a:r>
                        <a:rPr lang="da-DK" sz="1600" dirty="0"/>
                        <a:t>Intel Edison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500 </a:t>
                      </a:r>
                      <a:r>
                        <a:rPr lang="da-DK" sz="1600" dirty="0" err="1"/>
                        <a:t>Mhz</a:t>
                      </a:r>
                      <a:r>
                        <a:rPr lang="da-DK" sz="1600" baseline="0" dirty="0"/>
                        <a:t> </a:t>
                      </a:r>
                      <a:r>
                        <a:rPr lang="da-DK" sz="1600" baseline="0" dirty="0" err="1"/>
                        <a:t>dual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1GB/4GB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/>
                        <a:t>WiFi</a:t>
                      </a:r>
                      <a:r>
                        <a:rPr lang="da-DK" sz="1600" dirty="0"/>
                        <a:t>, </a:t>
                      </a:r>
                      <a:r>
                        <a:rPr lang="da-DK" sz="1600" dirty="0" err="1"/>
                        <a:t>Bluetooth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UART I2C SPI</a:t>
                      </a:r>
                      <a:r>
                        <a:rPr lang="da-DK" sz="1600" baseline="0" dirty="0"/>
                        <a:t> I2S GPIO</a:t>
                      </a:r>
                      <a:endParaRPr lang="da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089">
                <a:tc>
                  <a:txBody>
                    <a:bodyPr/>
                    <a:lstStyle/>
                    <a:p>
                      <a:r>
                        <a:rPr lang="da-DK" sz="1600" dirty="0" err="1"/>
                        <a:t>Teensy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72</a:t>
                      </a:r>
                      <a:r>
                        <a:rPr lang="da-DK" sz="1600" baseline="0" dirty="0"/>
                        <a:t> </a:t>
                      </a:r>
                      <a:r>
                        <a:rPr lang="da-DK" sz="1600" baseline="0" dirty="0" err="1"/>
                        <a:t>Mhz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64kB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UART SPI I2C CAN</a:t>
                      </a:r>
                      <a:r>
                        <a:rPr lang="da-DK" sz="1600" baseline="0" dirty="0"/>
                        <a:t> I2S</a:t>
                      </a:r>
                      <a:endParaRPr lang="da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089">
                <a:tc>
                  <a:txBody>
                    <a:bodyPr/>
                    <a:lstStyle/>
                    <a:p>
                      <a:r>
                        <a:rPr lang="da-DK" sz="1600" dirty="0" err="1"/>
                        <a:t>Particle</a:t>
                      </a:r>
                      <a:r>
                        <a:rPr lang="da-DK" sz="1600" dirty="0"/>
                        <a:t> </a:t>
                      </a:r>
                      <a:r>
                        <a:rPr lang="da-DK" sz="1600" dirty="0" err="1"/>
                        <a:t>Photon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120 </a:t>
                      </a:r>
                      <a:r>
                        <a:rPr lang="da-DK" sz="1600" dirty="0" err="1"/>
                        <a:t>Mhz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128kB/1MB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/>
                        <a:t>WiFi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SPI I2C I2S CAN PWM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544">
                <a:tc>
                  <a:txBody>
                    <a:bodyPr/>
                    <a:lstStyle/>
                    <a:p>
                      <a:r>
                        <a:rPr lang="da-DK" sz="1600" dirty="0"/>
                        <a:t>MSP430 (x6xx series)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25 </a:t>
                      </a:r>
                      <a:r>
                        <a:rPr lang="da-DK" sz="1600" dirty="0" err="1"/>
                        <a:t>Mhz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66kB/512kB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GPIO I2C UART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544">
                <a:tc>
                  <a:txBody>
                    <a:bodyPr/>
                    <a:lstStyle/>
                    <a:p>
                      <a:r>
                        <a:rPr lang="da-DK" sz="1600" dirty="0"/>
                        <a:t>STM32 (WB series)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64 Mhz/32</a:t>
                      </a:r>
                      <a:r>
                        <a:rPr lang="da-DK" sz="1600" baseline="0" dirty="0"/>
                        <a:t> </a:t>
                      </a:r>
                      <a:r>
                        <a:rPr lang="da-DK" sz="1600" baseline="0" dirty="0" err="1"/>
                        <a:t>Mhz</a:t>
                      </a:r>
                      <a:r>
                        <a:rPr lang="da-DK" sz="1600" baseline="0" dirty="0"/>
                        <a:t> (radio)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256kB/1MB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 err="1"/>
                        <a:t>Bluetooth</a:t>
                      </a:r>
                      <a:r>
                        <a:rPr lang="da-DK" sz="1600" dirty="0"/>
                        <a:t> </a:t>
                      </a:r>
                      <a:r>
                        <a:rPr lang="da-DK" sz="1600" dirty="0" err="1"/>
                        <a:t>ZigBee</a:t>
                      </a:r>
                      <a:endParaRPr lang="da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dirty="0"/>
                        <a:t>I2C UART SPI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146" name="Picture 2" descr="Three components"/>
          <p:cNvPicPr>
            <a:picLocks noChangeAspect="1" noChangeArrowheads="1"/>
          </p:cNvPicPr>
          <p:nvPr/>
        </p:nvPicPr>
        <p:blipFill>
          <a:blip r:embed="rId2" cstate="print"/>
          <a:srcRect l="1310" t="7083" r="64619" b="4378"/>
          <a:stretch>
            <a:fillRect/>
          </a:stretch>
        </p:blipFill>
        <p:spPr bwMode="auto">
          <a:xfrm>
            <a:off x="467544" y="332656"/>
            <a:ext cx="1872208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raspberry 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2039"/>
            <a:ext cx="9144000" cy="5775961"/>
          </a:xfrm>
          <a:prstGeom prst="rect">
            <a:avLst/>
          </a:prstGeom>
          <a:noFill/>
        </p:spPr>
      </p:pic>
      <p:pic>
        <p:nvPicPr>
          <p:cNvPr id="6146" name="Picture 2" descr="Three components"/>
          <p:cNvPicPr>
            <a:picLocks noChangeAspect="1" noChangeArrowheads="1"/>
          </p:cNvPicPr>
          <p:nvPr/>
        </p:nvPicPr>
        <p:blipFill>
          <a:blip r:embed="rId3" cstate="print"/>
          <a:srcRect l="1310" t="7083" r="64619" b="4378"/>
          <a:stretch>
            <a:fillRect/>
          </a:stretch>
        </p:blipFill>
        <p:spPr bwMode="auto">
          <a:xfrm>
            <a:off x="251520" y="332656"/>
            <a:ext cx="1872208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406</Words>
  <Application>Microsoft Macintosh PowerPoint</Application>
  <PresentationFormat>Skærmshow (4:3)</PresentationFormat>
  <Paragraphs>93</Paragraphs>
  <Slides>20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3" baseType="lpstr">
      <vt:lpstr>Arial</vt:lpstr>
      <vt:lpstr>Calibri</vt:lpstr>
      <vt:lpstr>Kontortema</vt:lpstr>
      <vt:lpstr>Internet of Things</vt:lpstr>
      <vt:lpstr>What is IoT</vt:lpstr>
      <vt:lpstr>PowerPoint-præsentation</vt:lpstr>
      <vt:lpstr>PowerPoint-præsentation</vt:lpstr>
      <vt:lpstr>Technologies for this course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Jeppe</dc:creator>
  <cp:lastModifiedBy>Jeppe Moritz Led</cp:lastModifiedBy>
  <cp:revision>13</cp:revision>
  <dcterms:created xsi:type="dcterms:W3CDTF">2018-08-07T05:57:02Z</dcterms:created>
  <dcterms:modified xsi:type="dcterms:W3CDTF">2019-08-26T08:35:45Z</dcterms:modified>
</cp:coreProperties>
</file>